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Lst>
  <p:sldSz cx="7556500" cy="10693400"/>
  <p:notesSz cx="6858000" cy="9144000"/>
  <p:embeddedFontLst>
    <p:embeddedFont>
      <p:font typeface="UDモトヤ明朝" panose="020B0600070205080204" charset="-128"/>
      <p:regular r:id="rId3"/>
    </p:embeddedFont>
    <p:embeddedFont>
      <p:font typeface="Nourd Bold" panose="020B0600070205080204" charset="0"/>
      <p:regular r:id="rId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68" d="100"/>
          <a:sy n="68" d="100"/>
        </p:scale>
        <p:origin x="318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font" Target="fonts/font1.fntdata"/><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font" Target="fonts/font2.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8/5/2024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2724901" y="414000"/>
            <a:ext cx="4660637" cy="9936000"/>
          </a:xfrm>
          <a:prstGeom prst="rect">
            <a:avLst/>
          </a:prstGeom>
          <a:solidFill>
            <a:srgbClr val="D0E4ED"/>
          </a:solidFill>
        </p:spPr>
        <p:txBody>
          <a:bodyPr/>
          <a:lstStyle/>
          <a:p>
            <a:endParaRPr lang="ja-JP" altLang="en-US"/>
          </a:p>
        </p:txBody>
      </p:sp>
      <p:sp>
        <p:nvSpPr>
          <p:cNvPr id="3" name="AutoShape 3"/>
          <p:cNvSpPr/>
          <p:nvPr/>
        </p:nvSpPr>
        <p:spPr>
          <a:xfrm>
            <a:off x="-2259217" y="0"/>
            <a:ext cx="6039217" cy="10692000"/>
          </a:xfrm>
          <a:prstGeom prst="rect">
            <a:avLst/>
          </a:prstGeom>
          <a:solidFill>
            <a:srgbClr val="5986AD"/>
          </a:solidFill>
        </p:spPr>
        <p:txBody>
          <a:bodyPr/>
          <a:lstStyle/>
          <a:p>
            <a:endParaRPr lang="ja-JP" altLang="en-US"/>
          </a:p>
        </p:txBody>
      </p:sp>
      <p:sp>
        <p:nvSpPr>
          <p:cNvPr id="4" name="TextBox 4"/>
          <p:cNvSpPr txBox="1"/>
          <p:nvPr/>
        </p:nvSpPr>
        <p:spPr>
          <a:xfrm>
            <a:off x="47912" y="50909"/>
            <a:ext cx="3325929" cy="1876433"/>
          </a:xfrm>
          <a:prstGeom prst="rect">
            <a:avLst/>
          </a:prstGeom>
        </p:spPr>
        <p:txBody>
          <a:bodyPr lIns="0" tIns="0" rIns="0" bIns="0" rtlCol="0" anchor="t">
            <a:spAutoFit/>
          </a:bodyPr>
          <a:lstStyle/>
          <a:p>
            <a:pPr>
              <a:lnSpc>
                <a:spcPts val="4981"/>
              </a:lnSpc>
            </a:pPr>
            <a:r>
              <a:rPr lang="en-US" sz="3214" dirty="0" err="1">
                <a:solidFill>
                  <a:srgbClr val="162C3D"/>
                </a:solidFill>
                <a:latin typeface="+mj-ea"/>
                <a:ea typeface="+mj-ea"/>
              </a:rPr>
              <a:t>インフルエンザ</a:t>
            </a:r>
            <a:endParaRPr lang="en-US" sz="3214" dirty="0">
              <a:solidFill>
                <a:srgbClr val="162C3D"/>
              </a:solidFill>
              <a:latin typeface="+mj-ea"/>
              <a:ea typeface="+mj-ea"/>
            </a:endParaRPr>
          </a:p>
          <a:p>
            <a:pPr>
              <a:lnSpc>
                <a:spcPts val="4981"/>
              </a:lnSpc>
            </a:pPr>
            <a:r>
              <a:rPr lang="en-US" sz="3214" dirty="0" err="1">
                <a:solidFill>
                  <a:srgbClr val="162C3D"/>
                </a:solidFill>
                <a:latin typeface="+mj-ea"/>
                <a:ea typeface="+mj-ea"/>
              </a:rPr>
              <a:t>予防接種のご案内</a:t>
            </a:r>
            <a:endParaRPr lang="en-US" sz="3214" dirty="0">
              <a:solidFill>
                <a:srgbClr val="162C3D"/>
              </a:solidFill>
              <a:latin typeface="+mj-ea"/>
              <a:ea typeface="+mj-ea"/>
            </a:endParaRPr>
          </a:p>
          <a:p>
            <a:pPr>
              <a:lnSpc>
                <a:spcPts val="4981"/>
              </a:lnSpc>
            </a:pPr>
            <a:endParaRPr lang="en-US" sz="3214" dirty="0">
              <a:solidFill>
                <a:srgbClr val="162C3D"/>
              </a:solidFill>
              <a:latin typeface="+mj-ea"/>
              <a:ea typeface="+mj-ea"/>
            </a:endParaRPr>
          </a:p>
        </p:txBody>
      </p:sp>
      <p:sp>
        <p:nvSpPr>
          <p:cNvPr id="5" name="TextBox 5"/>
          <p:cNvSpPr txBox="1"/>
          <p:nvPr/>
        </p:nvSpPr>
        <p:spPr>
          <a:xfrm>
            <a:off x="369202" y="1520101"/>
            <a:ext cx="2683349" cy="1574085"/>
          </a:xfrm>
          <a:prstGeom prst="rect">
            <a:avLst/>
          </a:prstGeom>
        </p:spPr>
        <p:txBody>
          <a:bodyPr lIns="0" tIns="0" rIns="0" bIns="0" rtlCol="0" anchor="t">
            <a:spAutoFit/>
          </a:bodyPr>
          <a:lstStyle/>
          <a:p>
            <a:pPr>
              <a:lnSpc>
                <a:spcPts val="2460"/>
              </a:lnSpc>
              <a:spcBef>
                <a:spcPct val="0"/>
              </a:spcBef>
            </a:pPr>
            <a:r>
              <a:rPr lang="en-US" sz="1757" dirty="0" err="1">
                <a:solidFill>
                  <a:srgbClr val="FFFFFF"/>
                </a:solidFill>
                <a:latin typeface="+mj-ea"/>
                <a:ea typeface="+mj-ea"/>
              </a:rPr>
              <a:t>今年度のインフルエンザ予防接種のご案内です。下記日程にて集団予防接種を開催いたしますので、皆様ご確認ください</a:t>
            </a:r>
            <a:r>
              <a:rPr lang="en-US" sz="1757" dirty="0">
                <a:solidFill>
                  <a:srgbClr val="FFFFFF"/>
                </a:solidFill>
                <a:latin typeface="+mj-ea"/>
                <a:ea typeface="+mj-ea"/>
              </a:rPr>
              <a:t>。</a:t>
            </a:r>
          </a:p>
        </p:txBody>
      </p:sp>
      <p:grpSp>
        <p:nvGrpSpPr>
          <p:cNvPr id="6" name="Group 6"/>
          <p:cNvGrpSpPr/>
          <p:nvPr/>
        </p:nvGrpSpPr>
        <p:grpSpPr>
          <a:xfrm>
            <a:off x="83912" y="3289824"/>
            <a:ext cx="3270989" cy="3482471"/>
            <a:chOff x="0" y="0"/>
            <a:chExt cx="1451591" cy="1545442"/>
          </a:xfrm>
        </p:grpSpPr>
        <p:sp>
          <p:nvSpPr>
            <p:cNvPr id="7" name="Freeform 7"/>
            <p:cNvSpPr/>
            <p:nvPr/>
          </p:nvSpPr>
          <p:spPr>
            <a:xfrm>
              <a:off x="0" y="0"/>
              <a:ext cx="1451591" cy="1545442"/>
            </a:xfrm>
            <a:custGeom>
              <a:avLst/>
              <a:gdLst/>
              <a:ahLst/>
              <a:cxnLst/>
              <a:rect l="l" t="t" r="r" b="b"/>
              <a:pathLst>
                <a:path w="1451591" h="1545442">
                  <a:moveTo>
                    <a:pt x="1327131" y="59690"/>
                  </a:moveTo>
                  <a:cubicBezTo>
                    <a:pt x="1362691" y="59690"/>
                    <a:pt x="1391901" y="88900"/>
                    <a:pt x="1391901" y="124460"/>
                  </a:cubicBezTo>
                  <a:lnTo>
                    <a:pt x="1391901" y="1420982"/>
                  </a:lnTo>
                  <a:cubicBezTo>
                    <a:pt x="1391901" y="1456542"/>
                    <a:pt x="1362691" y="1485752"/>
                    <a:pt x="1327131" y="1485752"/>
                  </a:cubicBezTo>
                  <a:lnTo>
                    <a:pt x="124460" y="1485752"/>
                  </a:lnTo>
                  <a:cubicBezTo>
                    <a:pt x="88900" y="1485752"/>
                    <a:pt x="59690" y="1456542"/>
                    <a:pt x="59690" y="1420982"/>
                  </a:cubicBezTo>
                  <a:lnTo>
                    <a:pt x="59690" y="124460"/>
                  </a:lnTo>
                  <a:cubicBezTo>
                    <a:pt x="59690" y="88900"/>
                    <a:pt x="88900" y="59690"/>
                    <a:pt x="124460" y="59690"/>
                  </a:cubicBezTo>
                  <a:lnTo>
                    <a:pt x="1327131" y="59690"/>
                  </a:lnTo>
                  <a:moveTo>
                    <a:pt x="1327131" y="0"/>
                  </a:moveTo>
                  <a:lnTo>
                    <a:pt x="124460" y="0"/>
                  </a:lnTo>
                  <a:cubicBezTo>
                    <a:pt x="55880" y="0"/>
                    <a:pt x="0" y="55880"/>
                    <a:pt x="0" y="124460"/>
                  </a:cubicBezTo>
                  <a:lnTo>
                    <a:pt x="0" y="1420982"/>
                  </a:lnTo>
                  <a:cubicBezTo>
                    <a:pt x="0" y="1489562"/>
                    <a:pt x="55880" y="1545442"/>
                    <a:pt x="124460" y="1545442"/>
                  </a:cubicBezTo>
                  <a:lnTo>
                    <a:pt x="1327131" y="1545442"/>
                  </a:lnTo>
                  <a:cubicBezTo>
                    <a:pt x="1395711" y="1545442"/>
                    <a:pt x="1451591" y="1489562"/>
                    <a:pt x="1451591" y="1420982"/>
                  </a:cubicBezTo>
                  <a:lnTo>
                    <a:pt x="1451591" y="124460"/>
                  </a:lnTo>
                  <a:cubicBezTo>
                    <a:pt x="1451591" y="55880"/>
                    <a:pt x="1395711" y="0"/>
                    <a:pt x="1327131" y="0"/>
                  </a:cubicBezTo>
                  <a:close/>
                </a:path>
              </a:pathLst>
            </a:custGeom>
            <a:solidFill>
              <a:srgbClr val="0D204D"/>
            </a:solidFill>
          </p:spPr>
          <p:txBody>
            <a:bodyPr/>
            <a:lstStyle/>
            <a:p>
              <a:endParaRPr lang="ja-JP" altLang="en-US"/>
            </a:p>
          </p:txBody>
        </p:sp>
      </p:grpSp>
      <p:sp>
        <p:nvSpPr>
          <p:cNvPr id="8" name="TextBox 8"/>
          <p:cNvSpPr txBox="1"/>
          <p:nvPr/>
        </p:nvSpPr>
        <p:spPr>
          <a:xfrm>
            <a:off x="333202" y="3430696"/>
            <a:ext cx="2683349" cy="2840714"/>
          </a:xfrm>
          <a:prstGeom prst="rect">
            <a:avLst/>
          </a:prstGeom>
        </p:spPr>
        <p:txBody>
          <a:bodyPr lIns="0" tIns="0" rIns="0" bIns="0" rtlCol="0" anchor="t">
            <a:spAutoFit/>
          </a:bodyPr>
          <a:lstStyle/>
          <a:p>
            <a:pPr>
              <a:lnSpc>
                <a:spcPts val="2782"/>
              </a:lnSpc>
              <a:spcBef>
                <a:spcPct val="0"/>
              </a:spcBef>
            </a:pPr>
            <a:r>
              <a:rPr lang="en-US" sz="1987" dirty="0">
                <a:solidFill>
                  <a:srgbClr val="000000"/>
                </a:solidFill>
                <a:latin typeface="+mj-ea"/>
                <a:ea typeface="+mj-ea"/>
              </a:rPr>
              <a:t>■ </a:t>
            </a:r>
            <a:r>
              <a:rPr lang="en-US" sz="1987" dirty="0" err="1">
                <a:solidFill>
                  <a:srgbClr val="000000"/>
                </a:solidFill>
                <a:latin typeface="+mj-ea"/>
                <a:ea typeface="+mj-ea"/>
              </a:rPr>
              <a:t>開催日程</a:t>
            </a:r>
            <a:r>
              <a:rPr lang="en-US" sz="1987" dirty="0">
                <a:solidFill>
                  <a:srgbClr val="000000"/>
                </a:solidFill>
                <a:latin typeface="+mj-ea"/>
                <a:ea typeface="+mj-ea"/>
              </a:rPr>
              <a:t>　</a:t>
            </a:r>
          </a:p>
          <a:p>
            <a:pPr>
              <a:lnSpc>
                <a:spcPts val="2782"/>
              </a:lnSpc>
              <a:spcBef>
                <a:spcPct val="0"/>
              </a:spcBef>
            </a:pPr>
            <a:r>
              <a:rPr lang="en-US" sz="1987" dirty="0">
                <a:solidFill>
                  <a:srgbClr val="000000"/>
                </a:solidFill>
                <a:latin typeface="+mj-ea"/>
                <a:ea typeface="+mj-ea"/>
              </a:rPr>
              <a:t>　　月　日（　）</a:t>
            </a:r>
          </a:p>
          <a:p>
            <a:pPr>
              <a:lnSpc>
                <a:spcPts val="2782"/>
              </a:lnSpc>
              <a:spcBef>
                <a:spcPct val="0"/>
              </a:spcBef>
            </a:pPr>
            <a:r>
              <a:rPr lang="en-US" sz="1987" dirty="0">
                <a:solidFill>
                  <a:srgbClr val="000000"/>
                </a:solidFill>
                <a:latin typeface="+mj-ea"/>
                <a:ea typeface="+mj-ea"/>
              </a:rPr>
              <a:t>■ </a:t>
            </a:r>
            <a:r>
              <a:rPr lang="en-US" sz="1987" dirty="0" err="1">
                <a:solidFill>
                  <a:srgbClr val="000000"/>
                </a:solidFill>
                <a:latin typeface="+mj-ea"/>
                <a:ea typeface="+mj-ea"/>
              </a:rPr>
              <a:t>受付時間</a:t>
            </a:r>
            <a:r>
              <a:rPr lang="en-US" sz="1987" dirty="0">
                <a:solidFill>
                  <a:srgbClr val="000000"/>
                </a:solidFill>
                <a:latin typeface="+mj-ea"/>
                <a:ea typeface="+mj-ea"/>
              </a:rPr>
              <a:t>　</a:t>
            </a:r>
          </a:p>
          <a:p>
            <a:pPr>
              <a:lnSpc>
                <a:spcPts val="2782"/>
              </a:lnSpc>
              <a:spcBef>
                <a:spcPct val="0"/>
              </a:spcBef>
            </a:pPr>
            <a:r>
              <a:rPr lang="en-US" sz="1987" dirty="0">
                <a:solidFill>
                  <a:srgbClr val="000000"/>
                </a:solidFill>
                <a:latin typeface="+mj-ea"/>
                <a:ea typeface="+mj-ea"/>
              </a:rPr>
              <a:t>　　：　 ～ 　：　</a:t>
            </a:r>
          </a:p>
          <a:p>
            <a:pPr>
              <a:lnSpc>
                <a:spcPts val="2782"/>
              </a:lnSpc>
              <a:spcBef>
                <a:spcPct val="0"/>
              </a:spcBef>
            </a:pPr>
            <a:r>
              <a:rPr lang="en-US" sz="1987" dirty="0">
                <a:solidFill>
                  <a:srgbClr val="000000"/>
                </a:solidFill>
                <a:latin typeface="+mj-ea"/>
                <a:ea typeface="+mj-ea"/>
              </a:rPr>
              <a:t>■ </a:t>
            </a:r>
            <a:r>
              <a:rPr lang="en-US" sz="1987" dirty="0" err="1">
                <a:solidFill>
                  <a:srgbClr val="000000"/>
                </a:solidFill>
                <a:latin typeface="+mj-ea"/>
                <a:ea typeface="+mj-ea"/>
              </a:rPr>
              <a:t>開催場所</a:t>
            </a:r>
            <a:r>
              <a:rPr lang="en-US" sz="1987" dirty="0">
                <a:solidFill>
                  <a:srgbClr val="000000"/>
                </a:solidFill>
                <a:latin typeface="+mj-ea"/>
                <a:ea typeface="+mj-ea"/>
              </a:rPr>
              <a:t>　</a:t>
            </a:r>
          </a:p>
          <a:p>
            <a:pPr>
              <a:lnSpc>
                <a:spcPts val="2782"/>
              </a:lnSpc>
              <a:spcBef>
                <a:spcPct val="0"/>
              </a:spcBef>
            </a:pPr>
            <a:r>
              <a:rPr lang="en-US" sz="1987" dirty="0">
                <a:solidFill>
                  <a:srgbClr val="000000"/>
                </a:solidFill>
                <a:latin typeface="+mj-ea"/>
                <a:ea typeface="+mj-ea"/>
              </a:rPr>
              <a:t>　</a:t>
            </a:r>
          </a:p>
          <a:p>
            <a:pPr>
              <a:lnSpc>
                <a:spcPts val="2782"/>
              </a:lnSpc>
              <a:spcBef>
                <a:spcPct val="0"/>
              </a:spcBef>
            </a:pPr>
            <a:r>
              <a:rPr lang="en-US" sz="1987" dirty="0">
                <a:solidFill>
                  <a:srgbClr val="000000"/>
                </a:solidFill>
                <a:latin typeface="+mj-ea"/>
                <a:ea typeface="+mj-ea"/>
              </a:rPr>
              <a:t>■ </a:t>
            </a:r>
            <a:r>
              <a:rPr lang="en-US" sz="1987" dirty="0" err="1">
                <a:solidFill>
                  <a:srgbClr val="000000"/>
                </a:solidFill>
                <a:latin typeface="+mj-ea"/>
                <a:ea typeface="+mj-ea"/>
              </a:rPr>
              <a:t>持ち物</a:t>
            </a:r>
            <a:r>
              <a:rPr lang="en-US" sz="1987" dirty="0">
                <a:solidFill>
                  <a:srgbClr val="000000"/>
                </a:solidFill>
                <a:latin typeface="+mj-ea"/>
                <a:ea typeface="+mj-ea"/>
              </a:rPr>
              <a:t>　</a:t>
            </a:r>
          </a:p>
          <a:p>
            <a:pPr>
              <a:lnSpc>
                <a:spcPts val="2782"/>
              </a:lnSpc>
              <a:spcBef>
                <a:spcPct val="0"/>
              </a:spcBef>
            </a:pPr>
            <a:r>
              <a:rPr lang="en-US" sz="1987" dirty="0">
                <a:solidFill>
                  <a:srgbClr val="000000"/>
                </a:solidFill>
                <a:latin typeface="+mj-ea"/>
                <a:ea typeface="+mj-ea"/>
              </a:rPr>
              <a:t>　</a:t>
            </a:r>
            <a:r>
              <a:rPr lang="en-US" sz="1987" dirty="0" err="1">
                <a:solidFill>
                  <a:srgbClr val="000000"/>
                </a:solidFill>
                <a:latin typeface="+mj-ea"/>
                <a:ea typeface="+mj-ea"/>
              </a:rPr>
              <a:t>問診票、保険証</a:t>
            </a:r>
            <a:endParaRPr lang="en-US" sz="1987" dirty="0">
              <a:solidFill>
                <a:srgbClr val="000000"/>
              </a:solidFill>
              <a:latin typeface="+mj-ea"/>
              <a:ea typeface="+mj-ea"/>
            </a:endParaRPr>
          </a:p>
        </p:txBody>
      </p:sp>
      <p:pic>
        <p:nvPicPr>
          <p:cNvPr id="9" name="Picture 9"/>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83912" y="6888695"/>
            <a:ext cx="1626965" cy="1639259"/>
          </a:xfrm>
          <a:prstGeom prst="rect">
            <a:avLst/>
          </a:prstGeom>
        </p:spPr>
      </p:pic>
      <p:pic>
        <p:nvPicPr>
          <p:cNvPr id="10" name="Picture 10"/>
          <p:cNvPicPr>
            <a:picLocks noChangeAspect="1"/>
          </p:cNvPicPr>
          <p:nvPr/>
        </p:nvPicPr>
        <p:blipFill>
          <a:blip r:embed="rId4"/>
          <a:srcRect/>
          <a:stretch>
            <a:fillRect/>
          </a:stretch>
        </p:blipFill>
        <p:spPr>
          <a:xfrm>
            <a:off x="56442" y="8642254"/>
            <a:ext cx="3325929" cy="785978"/>
          </a:xfrm>
          <a:prstGeom prst="rect">
            <a:avLst/>
          </a:prstGeom>
        </p:spPr>
      </p:pic>
      <p:sp>
        <p:nvSpPr>
          <p:cNvPr id="11" name="TextBox 11"/>
          <p:cNvSpPr txBox="1"/>
          <p:nvPr/>
        </p:nvSpPr>
        <p:spPr>
          <a:xfrm>
            <a:off x="261984" y="9504432"/>
            <a:ext cx="2897785" cy="955888"/>
          </a:xfrm>
          <a:prstGeom prst="rect">
            <a:avLst/>
          </a:prstGeom>
        </p:spPr>
        <p:txBody>
          <a:bodyPr lIns="0" tIns="0" rIns="0" bIns="0" rtlCol="0" anchor="t">
            <a:spAutoFit/>
          </a:bodyPr>
          <a:lstStyle/>
          <a:p>
            <a:pPr algn="ctr">
              <a:lnSpc>
                <a:spcPts val="1908"/>
              </a:lnSpc>
              <a:spcBef>
                <a:spcPct val="0"/>
              </a:spcBef>
            </a:pPr>
            <a:r>
              <a:rPr lang="en-US" sz="1363" dirty="0">
                <a:solidFill>
                  <a:srgbClr val="000000"/>
                </a:solidFill>
                <a:latin typeface="+mj-ea"/>
                <a:ea typeface="+mj-ea"/>
              </a:rPr>
              <a:t>〒150-0042　東京都渋谷区宇田川町20-17 NMF公園通りビル4</a:t>
            </a:r>
            <a:r>
              <a:rPr lang="ja-JP" altLang="en-US" sz="1363" dirty="0">
                <a:solidFill>
                  <a:srgbClr val="000000"/>
                </a:solidFill>
                <a:latin typeface="+mj-ea"/>
                <a:ea typeface="+mj-ea"/>
              </a:rPr>
              <a:t>・</a:t>
            </a:r>
            <a:r>
              <a:rPr lang="en-US" sz="1363" dirty="0">
                <a:solidFill>
                  <a:srgbClr val="000000"/>
                </a:solidFill>
                <a:latin typeface="+mj-ea"/>
                <a:ea typeface="+mj-ea"/>
              </a:rPr>
              <a:t>5階</a:t>
            </a:r>
          </a:p>
          <a:p>
            <a:pPr algn="ctr">
              <a:lnSpc>
                <a:spcPts val="1908"/>
              </a:lnSpc>
              <a:spcBef>
                <a:spcPct val="0"/>
              </a:spcBef>
            </a:pPr>
            <a:r>
              <a:rPr lang="en-US" sz="1363" dirty="0" err="1">
                <a:solidFill>
                  <a:srgbClr val="000000"/>
                </a:solidFill>
                <a:latin typeface="+mj-ea"/>
                <a:ea typeface="+mj-ea"/>
              </a:rPr>
              <a:t>URL：https</a:t>
            </a:r>
            <a:r>
              <a:rPr lang="en-US" sz="1363" dirty="0">
                <a:solidFill>
                  <a:srgbClr val="000000"/>
                </a:solidFill>
                <a:latin typeface="+mj-ea"/>
                <a:ea typeface="+mj-ea"/>
              </a:rPr>
              <a:t>://mymc.jp</a:t>
            </a:r>
          </a:p>
          <a:p>
            <a:pPr algn="ctr">
              <a:lnSpc>
                <a:spcPts val="1908"/>
              </a:lnSpc>
              <a:spcBef>
                <a:spcPct val="0"/>
              </a:spcBef>
            </a:pPr>
            <a:r>
              <a:rPr lang="en-US" sz="1363" dirty="0">
                <a:solidFill>
                  <a:srgbClr val="000000"/>
                </a:solidFill>
                <a:latin typeface="+mj-ea"/>
                <a:ea typeface="+mj-ea"/>
              </a:rPr>
              <a:t>TEL：03-4579-9011</a:t>
            </a:r>
          </a:p>
        </p:txBody>
      </p:sp>
      <p:sp>
        <p:nvSpPr>
          <p:cNvPr id="12" name="TextBox 12"/>
          <p:cNvSpPr txBox="1"/>
          <p:nvPr/>
        </p:nvSpPr>
        <p:spPr>
          <a:xfrm>
            <a:off x="3891818" y="306222"/>
            <a:ext cx="1019401" cy="785007"/>
          </a:xfrm>
          <a:prstGeom prst="rect">
            <a:avLst/>
          </a:prstGeom>
        </p:spPr>
        <p:txBody>
          <a:bodyPr lIns="0" tIns="0" rIns="0" bIns="0" rtlCol="0" anchor="t">
            <a:spAutoFit/>
          </a:bodyPr>
          <a:lstStyle/>
          <a:p>
            <a:pPr algn="ctr">
              <a:lnSpc>
                <a:spcPts val="4168"/>
              </a:lnSpc>
            </a:pPr>
            <a:r>
              <a:rPr lang="en-US" sz="2977">
                <a:solidFill>
                  <a:srgbClr val="2F5C82"/>
                </a:solidFill>
                <a:ea typeface="UDモトヤ明朝"/>
              </a:rPr>
              <a:t>Ｑ&amp;A</a:t>
            </a:r>
          </a:p>
        </p:txBody>
      </p:sp>
      <p:pic>
        <p:nvPicPr>
          <p:cNvPr id="13" name="Picture 13"/>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3403247" y="1237380"/>
            <a:ext cx="753506" cy="746656"/>
          </a:xfrm>
          <a:prstGeom prst="rect">
            <a:avLst/>
          </a:prstGeom>
        </p:spPr>
      </p:pic>
      <p:pic>
        <p:nvPicPr>
          <p:cNvPr id="14" name="Picture 14"/>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p:blipFill>
        <p:spPr>
          <a:xfrm rot="-5623285">
            <a:off x="5395266" y="-285475"/>
            <a:ext cx="2764045" cy="3560246"/>
          </a:xfrm>
          <a:prstGeom prst="rect">
            <a:avLst/>
          </a:prstGeom>
        </p:spPr>
      </p:pic>
      <p:sp>
        <p:nvSpPr>
          <p:cNvPr id="15" name="TextBox 15"/>
          <p:cNvSpPr txBox="1"/>
          <p:nvPr/>
        </p:nvSpPr>
        <p:spPr>
          <a:xfrm>
            <a:off x="4277099" y="1304055"/>
            <a:ext cx="3036439" cy="7618176"/>
          </a:xfrm>
          <a:prstGeom prst="rect">
            <a:avLst/>
          </a:prstGeom>
        </p:spPr>
        <p:txBody>
          <a:bodyPr lIns="0" tIns="0" rIns="0" bIns="0" rtlCol="0" anchor="t">
            <a:spAutoFit/>
          </a:bodyPr>
          <a:lstStyle/>
          <a:p>
            <a:pPr>
              <a:lnSpc>
                <a:spcPts val="1679"/>
              </a:lnSpc>
            </a:pPr>
            <a:r>
              <a:rPr lang="en-US" sz="1200" dirty="0">
                <a:solidFill>
                  <a:srgbClr val="162C3D"/>
                </a:solidFill>
                <a:latin typeface="+mj-ea"/>
                <a:ea typeface="+mj-ea"/>
              </a:rPr>
              <a:t>Q. </a:t>
            </a:r>
            <a:r>
              <a:rPr lang="en-US" sz="1200" dirty="0" err="1">
                <a:solidFill>
                  <a:srgbClr val="162C3D"/>
                </a:solidFill>
                <a:latin typeface="+mj-ea"/>
                <a:ea typeface="+mj-ea"/>
              </a:rPr>
              <a:t>副反応はある</a:t>
            </a:r>
            <a:r>
              <a:rPr lang="en-US" sz="1200" dirty="0">
                <a:solidFill>
                  <a:srgbClr val="162C3D"/>
                </a:solidFill>
                <a:latin typeface="+mj-ea"/>
                <a:ea typeface="+mj-ea"/>
              </a:rPr>
              <a:t>？</a:t>
            </a:r>
          </a:p>
          <a:p>
            <a:pPr>
              <a:lnSpc>
                <a:spcPts val="1679"/>
              </a:lnSpc>
            </a:pPr>
            <a:r>
              <a:rPr lang="en-US" sz="1200" dirty="0">
                <a:solidFill>
                  <a:srgbClr val="162C3D"/>
                </a:solidFill>
                <a:latin typeface="+mj-ea"/>
                <a:ea typeface="+mj-ea"/>
              </a:rPr>
              <a:t>A.稀に患部が腫れたり赤くなる場合があります。安静にしていれば回復するケースがほとんどですが、気になる場合は内科に診てもらいましょう。</a:t>
            </a:r>
          </a:p>
          <a:p>
            <a:pPr>
              <a:lnSpc>
                <a:spcPts val="1679"/>
              </a:lnSpc>
            </a:pPr>
            <a:endParaRPr lang="en-US" sz="1200" dirty="0">
              <a:solidFill>
                <a:srgbClr val="162C3D"/>
              </a:solidFill>
              <a:latin typeface="+mj-ea"/>
              <a:ea typeface="+mj-ea"/>
            </a:endParaRPr>
          </a:p>
          <a:p>
            <a:pPr>
              <a:lnSpc>
                <a:spcPts val="1679"/>
              </a:lnSpc>
            </a:pPr>
            <a:r>
              <a:rPr lang="en-US" sz="1200" dirty="0" err="1">
                <a:solidFill>
                  <a:srgbClr val="162C3D"/>
                </a:solidFill>
                <a:latin typeface="+mj-ea"/>
                <a:ea typeface="+mj-ea"/>
              </a:rPr>
              <a:t>Q.コロナワクチンを接種したが大丈夫</a:t>
            </a:r>
            <a:r>
              <a:rPr lang="en-US" sz="1200" dirty="0">
                <a:solidFill>
                  <a:srgbClr val="162C3D"/>
                </a:solidFill>
                <a:latin typeface="+mj-ea"/>
                <a:ea typeface="+mj-ea"/>
              </a:rPr>
              <a:t>？</a:t>
            </a:r>
          </a:p>
          <a:p>
            <a:pPr>
              <a:lnSpc>
                <a:spcPts val="1679"/>
              </a:lnSpc>
            </a:pPr>
            <a:r>
              <a:rPr lang="en-US" sz="1200" dirty="0" err="1">
                <a:solidFill>
                  <a:srgbClr val="162C3D"/>
                </a:solidFill>
                <a:latin typeface="+mj-ea"/>
                <a:ea typeface="+mj-ea"/>
              </a:rPr>
              <a:t>A.新型コロナワクチンとインフルエンザワクチンは同時接種が可能となりました</a:t>
            </a:r>
            <a:r>
              <a:rPr lang="en-US" sz="1200" dirty="0">
                <a:solidFill>
                  <a:srgbClr val="162C3D"/>
                </a:solidFill>
                <a:latin typeface="+mj-ea"/>
                <a:ea typeface="+mj-ea"/>
              </a:rPr>
              <a:t>。</a:t>
            </a:r>
          </a:p>
          <a:p>
            <a:pPr>
              <a:lnSpc>
                <a:spcPts val="1679"/>
              </a:lnSpc>
            </a:pPr>
            <a:endParaRPr lang="en-US" sz="1200" dirty="0">
              <a:solidFill>
                <a:srgbClr val="162C3D"/>
              </a:solidFill>
              <a:latin typeface="+mj-ea"/>
              <a:ea typeface="+mj-ea"/>
            </a:endParaRPr>
          </a:p>
          <a:p>
            <a:pPr>
              <a:lnSpc>
                <a:spcPts val="1679"/>
              </a:lnSpc>
            </a:pPr>
            <a:r>
              <a:rPr lang="en-US" sz="1200" dirty="0">
                <a:solidFill>
                  <a:srgbClr val="162C3D"/>
                </a:solidFill>
                <a:latin typeface="+mj-ea"/>
                <a:ea typeface="+mj-ea"/>
              </a:rPr>
              <a:t>Q. </a:t>
            </a:r>
            <a:r>
              <a:rPr lang="en-US" sz="1200" dirty="0" err="1">
                <a:solidFill>
                  <a:srgbClr val="162C3D"/>
                </a:solidFill>
                <a:latin typeface="+mj-ea"/>
                <a:ea typeface="+mj-ea"/>
              </a:rPr>
              <a:t>効果の持続期間はどの程度</a:t>
            </a:r>
            <a:r>
              <a:rPr lang="en-US" sz="1200" dirty="0">
                <a:solidFill>
                  <a:srgbClr val="162C3D"/>
                </a:solidFill>
                <a:latin typeface="+mj-ea"/>
                <a:ea typeface="+mj-ea"/>
              </a:rPr>
              <a:t>？</a:t>
            </a:r>
          </a:p>
          <a:p>
            <a:pPr>
              <a:lnSpc>
                <a:spcPts val="1679"/>
              </a:lnSpc>
            </a:pPr>
            <a:r>
              <a:rPr lang="en-US" sz="1200" dirty="0">
                <a:solidFill>
                  <a:srgbClr val="162C3D"/>
                </a:solidFill>
                <a:latin typeface="+mj-ea"/>
                <a:ea typeface="+mj-ea"/>
              </a:rPr>
              <a:t>A. 基本的には5ヶ月と言われています。流行のピークは毎年1月~2月と言われています。</a:t>
            </a:r>
          </a:p>
          <a:p>
            <a:pPr>
              <a:lnSpc>
                <a:spcPts val="1679"/>
              </a:lnSpc>
            </a:pPr>
            <a:endParaRPr lang="en-US" sz="1200" dirty="0">
              <a:solidFill>
                <a:srgbClr val="162C3D"/>
              </a:solidFill>
              <a:latin typeface="+mj-ea"/>
              <a:ea typeface="+mj-ea"/>
            </a:endParaRPr>
          </a:p>
          <a:p>
            <a:pPr>
              <a:lnSpc>
                <a:spcPts val="1679"/>
              </a:lnSpc>
            </a:pPr>
            <a:r>
              <a:rPr lang="en-US" sz="1200" dirty="0">
                <a:solidFill>
                  <a:srgbClr val="162C3D"/>
                </a:solidFill>
                <a:latin typeface="+mj-ea"/>
                <a:ea typeface="+mj-ea"/>
              </a:rPr>
              <a:t>Q. </a:t>
            </a:r>
            <a:r>
              <a:rPr lang="en-US" sz="1200" dirty="0" err="1">
                <a:solidFill>
                  <a:srgbClr val="162C3D"/>
                </a:solidFill>
                <a:latin typeface="+mj-ea"/>
                <a:ea typeface="+mj-ea"/>
              </a:rPr>
              <a:t>飲酒後の接種は可能</a:t>
            </a:r>
            <a:r>
              <a:rPr lang="en-US" sz="1200" dirty="0">
                <a:solidFill>
                  <a:srgbClr val="162C3D"/>
                </a:solidFill>
                <a:latin typeface="+mj-ea"/>
                <a:ea typeface="+mj-ea"/>
              </a:rPr>
              <a:t>？</a:t>
            </a:r>
          </a:p>
          <a:p>
            <a:pPr>
              <a:lnSpc>
                <a:spcPts val="1679"/>
              </a:lnSpc>
            </a:pPr>
            <a:r>
              <a:rPr lang="en-US" sz="1200" dirty="0">
                <a:solidFill>
                  <a:srgbClr val="162C3D"/>
                </a:solidFill>
                <a:latin typeface="+mj-ea"/>
                <a:ea typeface="+mj-ea"/>
              </a:rPr>
              <a:t>A. </a:t>
            </a:r>
            <a:r>
              <a:rPr lang="en-US" sz="1200" dirty="0" err="1">
                <a:solidFill>
                  <a:srgbClr val="162C3D"/>
                </a:solidFill>
                <a:latin typeface="+mj-ea"/>
                <a:ea typeface="+mj-ea"/>
              </a:rPr>
              <a:t>接種当日のアルコール、過度な運動はできるだけ避けていただくようお願いします</a:t>
            </a:r>
            <a:r>
              <a:rPr lang="en-US" sz="1200" dirty="0">
                <a:solidFill>
                  <a:srgbClr val="162C3D"/>
                </a:solidFill>
                <a:latin typeface="+mj-ea"/>
                <a:ea typeface="+mj-ea"/>
              </a:rPr>
              <a:t>。</a:t>
            </a:r>
          </a:p>
          <a:p>
            <a:pPr>
              <a:lnSpc>
                <a:spcPts val="1679"/>
              </a:lnSpc>
            </a:pPr>
            <a:endParaRPr lang="en-US" sz="1200" dirty="0">
              <a:solidFill>
                <a:srgbClr val="162C3D"/>
              </a:solidFill>
              <a:latin typeface="+mj-ea"/>
              <a:ea typeface="+mj-ea"/>
            </a:endParaRPr>
          </a:p>
          <a:p>
            <a:pPr>
              <a:lnSpc>
                <a:spcPts val="1679"/>
              </a:lnSpc>
            </a:pPr>
            <a:r>
              <a:rPr lang="en-US" sz="1200" dirty="0">
                <a:solidFill>
                  <a:srgbClr val="162C3D"/>
                </a:solidFill>
                <a:latin typeface="+mj-ea"/>
                <a:ea typeface="+mj-ea"/>
              </a:rPr>
              <a:t>Q. </a:t>
            </a:r>
            <a:r>
              <a:rPr lang="en-US" sz="1200" dirty="0" err="1">
                <a:solidFill>
                  <a:srgbClr val="162C3D"/>
                </a:solidFill>
                <a:latin typeface="+mj-ea"/>
                <a:ea typeface="+mj-ea"/>
              </a:rPr>
              <a:t>予防接種をしたのにインフルエンザになりました</a:t>
            </a:r>
            <a:endParaRPr lang="en-US" sz="1200" dirty="0">
              <a:solidFill>
                <a:srgbClr val="162C3D"/>
              </a:solidFill>
              <a:latin typeface="+mj-ea"/>
              <a:ea typeface="+mj-ea"/>
            </a:endParaRPr>
          </a:p>
          <a:p>
            <a:pPr>
              <a:lnSpc>
                <a:spcPts val="1679"/>
              </a:lnSpc>
            </a:pPr>
            <a:r>
              <a:rPr lang="en-US" sz="1200" dirty="0">
                <a:solidFill>
                  <a:srgbClr val="162C3D"/>
                </a:solidFill>
                <a:latin typeface="+mj-ea"/>
                <a:ea typeface="+mj-ea"/>
              </a:rPr>
              <a:t>A. あくまで100％罹患しないわけではありません。重症化を防ぐ効果もありますので、できれば打っておいたほうがいいでしょう。</a:t>
            </a:r>
          </a:p>
          <a:p>
            <a:pPr>
              <a:lnSpc>
                <a:spcPts val="1679"/>
              </a:lnSpc>
            </a:pPr>
            <a:endParaRPr lang="en-US" sz="1200" dirty="0">
              <a:solidFill>
                <a:srgbClr val="162C3D"/>
              </a:solidFill>
              <a:latin typeface="+mj-ea"/>
              <a:ea typeface="+mj-ea"/>
            </a:endParaRPr>
          </a:p>
          <a:p>
            <a:pPr>
              <a:lnSpc>
                <a:spcPts val="1679"/>
              </a:lnSpc>
            </a:pPr>
            <a:r>
              <a:rPr lang="en-US" sz="1200" dirty="0">
                <a:solidFill>
                  <a:srgbClr val="162C3D"/>
                </a:solidFill>
                <a:latin typeface="+mj-ea"/>
                <a:ea typeface="+mj-ea"/>
              </a:rPr>
              <a:t>Q. </a:t>
            </a:r>
            <a:r>
              <a:rPr lang="en-US" sz="1200" dirty="0" err="1">
                <a:solidFill>
                  <a:srgbClr val="162C3D"/>
                </a:solidFill>
                <a:latin typeface="+mj-ea"/>
                <a:ea typeface="+mj-ea"/>
              </a:rPr>
              <a:t>接種後抗体ができるまでどのくらい</a:t>
            </a:r>
            <a:r>
              <a:rPr lang="en-US" sz="1200" dirty="0">
                <a:solidFill>
                  <a:srgbClr val="162C3D"/>
                </a:solidFill>
                <a:latin typeface="+mj-ea"/>
                <a:ea typeface="+mj-ea"/>
              </a:rPr>
              <a:t>？</a:t>
            </a:r>
          </a:p>
          <a:p>
            <a:pPr>
              <a:lnSpc>
                <a:spcPts val="1679"/>
              </a:lnSpc>
            </a:pPr>
            <a:r>
              <a:rPr lang="en-US" sz="1200" dirty="0">
                <a:solidFill>
                  <a:srgbClr val="162C3D"/>
                </a:solidFill>
                <a:latin typeface="+mj-ea"/>
                <a:ea typeface="+mj-ea"/>
              </a:rPr>
              <a:t>A. 人によって違いはでますが、だいたい2週間から3週間と言われています。すぐに耐性ができるわけではありません。</a:t>
            </a:r>
          </a:p>
          <a:p>
            <a:pPr>
              <a:lnSpc>
                <a:spcPts val="1679"/>
              </a:lnSpc>
            </a:pPr>
            <a:endParaRPr lang="en-US" sz="1200" dirty="0">
              <a:solidFill>
                <a:srgbClr val="162C3D"/>
              </a:solidFill>
              <a:latin typeface="+mj-ea"/>
              <a:ea typeface="+mj-ea"/>
            </a:endParaRPr>
          </a:p>
          <a:p>
            <a:pPr>
              <a:lnSpc>
                <a:spcPts val="1679"/>
              </a:lnSpc>
            </a:pPr>
            <a:endParaRPr lang="en-US" sz="1200" dirty="0">
              <a:solidFill>
                <a:srgbClr val="162C3D"/>
              </a:solidFill>
              <a:latin typeface="+mj-ea"/>
              <a:ea typeface="+mj-ea"/>
            </a:endParaRPr>
          </a:p>
          <a:p>
            <a:pPr>
              <a:lnSpc>
                <a:spcPts val="1679"/>
              </a:lnSpc>
            </a:pPr>
            <a:endParaRPr lang="en-US" sz="1200" dirty="0">
              <a:solidFill>
                <a:srgbClr val="162C3D"/>
              </a:solidFill>
              <a:latin typeface="+mj-ea"/>
              <a:ea typeface="+mj-ea"/>
            </a:endParaRPr>
          </a:p>
          <a:p>
            <a:pPr>
              <a:lnSpc>
                <a:spcPts val="1679"/>
              </a:lnSpc>
              <a:spcBef>
                <a:spcPct val="0"/>
              </a:spcBef>
            </a:pPr>
            <a:endParaRPr lang="en-US" sz="1200" dirty="0">
              <a:solidFill>
                <a:srgbClr val="162C3D"/>
              </a:solidFill>
              <a:latin typeface="+mj-ea"/>
              <a:ea typeface="+mj-ea"/>
            </a:endParaRPr>
          </a:p>
        </p:txBody>
      </p:sp>
      <p:pic>
        <p:nvPicPr>
          <p:cNvPr id="16" name="Picture 16"/>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3403247" y="3484142"/>
            <a:ext cx="753506" cy="746656"/>
          </a:xfrm>
          <a:prstGeom prst="rect">
            <a:avLst/>
          </a:prstGeom>
        </p:spPr>
      </p:pic>
      <p:pic>
        <p:nvPicPr>
          <p:cNvPr id="17" name="Picture 1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3403247" y="2433811"/>
            <a:ext cx="753506" cy="746656"/>
          </a:xfrm>
          <a:prstGeom prst="rect">
            <a:avLst/>
          </a:prstGeom>
        </p:spPr>
      </p:pic>
      <p:pic>
        <p:nvPicPr>
          <p:cNvPr id="18" name="Picture 18"/>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3403247" y="4518450"/>
            <a:ext cx="753506" cy="746656"/>
          </a:xfrm>
          <a:prstGeom prst="rect">
            <a:avLst/>
          </a:prstGeom>
        </p:spPr>
      </p:pic>
      <p:pic>
        <p:nvPicPr>
          <p:cNvPr id="19" name="Picture 19"/>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3403247" y="5622690"/>
            <a:ext cx="753506" cy="746656"/>
          </a:xfrm>
          <a:prstGeom prst="rect">
            <a:avLst/>
          </a:prstGeom>
        </p:spPr>
      </p:pic>
      <p:pic>
        <p:nvPicPr>
          <p:cNvPr id="20" name="Picture 20"/>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3403247" y="7033669"/>
            <a:ext cx="753506" cy="746656"/>
          </a:xfrm>
          <a:prstGeom prst="rect">
            <a:avLst/>
          </a:prstGeom>
        </p:spPr>
      </p:pic>
      <p:sp>
        <p:nvSpPr>
          <p:cNvPr id="22" name="TextBox 22"/>
          <p:cNvSpPr txBox="1"/>
          <p:nvPr/>
        </p:nvSpPr>
        <p:spPr>
          <a:xfrm>
            <a:off x="3238477" y="1303685"/>
            <a:ext cx="1038622" cy="547370"/>
          </a:xfrm>
          <a:prstGeom prst="rect">
            <a:avLst/>
          </a:prstGeom>
        </p:spPr>
        <p:txBody>
          <a:bodyPr lIns="0" tIns="0" rIns="0" bIns="0" rtlCol="0" anchor="t">
            <a:spAutoFit/>
          </a:bodyPr>
          <a:lstStyle/>
          <a:p>
            <a:pPr algn="ctr">
              <a:lnSpc>
                <a:spcPts val="4479"/>
              </a:lnSpc>
              <a:spcBef>
                <a:spcPct val="0"/>
              </a:spcBef>
            </a:pPr>
            <a:r>
              <a:rPr lang="en-US" sz="3199">
                <a:solidFill>
                  <a:srgbClr val="4BACAF"/>
                </a:solidFill>
                <a:latin typeface="Nourd Bold"/>
              </a:rPr>
              <a:t>1</a:t>
            </a:r>
          </a:p>
        </p:txBody>
      </p:sp>
      <p:sp>
        <p:nvSpPr>
          <p:cNvPr id="23" name="TextBox 23"/>
          <p:cNvSpPr txBox="1"/>
          <p:nvPr/>
        </p:nvSpPr>
        <p:spPr>
          <a:xfrm>
            <a:off x="3260689" y="3550447"/>
            <a:ext cx="1038622" cy="547370"/>
          </a:xfrm>
          <a:prstGeom prst="rect">
            <a:avLst/>
          </a:prstGeom>
        </p:spPr>
        <p:txBody>
          <a:bodyPr lIns="0" tIns="0" rIns="0" bIns="0" rtlCol="0" anchor="t">
            <a:spAutoFit/>
          </a:bodyPr>
          <a:lstStyle/>
          <a:p>
            <a:pPr algn="ctr">
              <a:lnSpc>
                <a:spcPts val="4479"/>
              </a:lnSpc>
              <a:spcBef>
                <a:spcPct val="0"/>
              </a:spcBef>
            </a:pPr>
            <a:r>
              <a:rPr lang="en-US" sz="3199">
                <a:solidFill>
                  <a:srgbClr val="4BACAF"/>
                </a:solidFill>
                <a:latin typeface="Nourd Bold"/>
              </a:rPr>
              <a:t>3</a:t>
            </a:r>
          </a:p>
        </p:txBody>
      </p:sp>
      <p:sp>
        <p:nvSpPr>
          <p:cNvPr id="24" name="TextBox 24"/>
          <p:cNvSpPr txBox="1"/>
          <p:nvPr/>
        </p:nvSpPr>
        <p:spPr>
          <a:xfrm>
            <a:off x="3238477" y="4584755"/>
            <a:ext cx="1038622" cy="547370"/>
          </a:xfrm>
          <a:prstGeom prst="rect">
            <a:avLst/>
          </a:prstGeom>
        </p:spPr>
        <p:txBody>
          <a:bodyPr lIns="0" tIns="0" rIns="0" bIns="0" rtlCol="0" anchor="t">
            <a:spAutoFit/>
          </a:bodyPr>
          <a:lstStyle/>
          <a:p>
            <a:pPr algn="ctr">
              <a:lnSpc>
                <a:spcPts val="4479"/>
              </a:lnSpc>
              <a:spcBef>
                <a:spcPct val="0"/>
              </a:spcBef>
            </a:pPr>
            <a:r>
              <a:rPr lang="en-US" sz="3199">
                <a:solidFill>
                  <a:srgbClr val="4BACAF"/>
                </a:solidFill>
                <a:latin typeface="Nourd Bold"/>
              </a:rPr>
              <a:t>4</a:t>
            </a:r>
          </a:p>
        </p:txBody>
      </p:sp>
      <p:sp>
        <p:nvSpPr>
          <p:cNvPr id="25" name="TextBox 25"/>
          <p:cNvSpPr txBox="1"/>
          <p:nvPr/>
        </p:nvSpPr>
        <p:spPr>
          <a:xfrm>
            <a:off x="3238477" y="5684206"/>
            <a:ext cx="1038622" cy="547370"/>
          </a:xfrm>
          <a:prstGeom prst="rect">
            <a:avLst/>
          </a:prstGeom>
        </p:spPr>
        <p:txBody>
          <a:bodyPr lIns="0" tIns="0" rIns="0" bIns="0" rtlCol="0" anchor="t">
            <a:spAutoFit/>
          </a:bodyPr>
          <a:lstStyle/>
          <a:p>
            <a:pPr algn="ctr">
              <a:lnSpc>
                <a:spcPts val="4479"/>
              </a:lnSpc>
              <a:spcBef>
                <a:spcPct val="0"/>
              </a:spcBef>
            </a:pPr>
            <a:r>
              <a:rPr lang="en-US" sz="3199">
                <a:solidFill>
                  <a:srgbClr val="4BACAF"/>
                </a:solidFill>
                <a:latin typeface="Nourd Bold"/>
              </a:rPr>
              <a:t>5</a:t>
            </a:r>
          </a:p>
        </p:txBody>
      </p:sp>
      <p:sp>
        <p:nvSpPr>
          <p:cNvPr id="26" name="TextBox 26"/>
          <p:cNvSpPr txBox="1"/>
          <p:nvPr/>
        </p:nvSpPr>
        <p:spPr>
          <a:xfrm>
            <a:off x="3238477" y="7099974"/>
            <a:ext cx="1038622" cy="547370"/>
          </a:xfrm>
          <a:prstGeom prst="rect">
            <a:avLst/>
          </a:prstGeom>
        </p:spPr>
        <p:txBody>
          <a:bodyPr lIns="0" tIns="0" rIns="0" bIns="0" rtlCol="0" anchor="t">
            <a:spAutoFit/>
          </a:bodyPr>
          <a:lstStyle/>
          <a:p>
            <a:pPr algn="ctr">
              <a:lnSpc>
                <a:spcPts val="4479"/>
              </a:lnSpc>
              <a:spcBef>
                <a:spcPct val="0"/>
              </a:spcBef>
            </a:pPr>
            <a:r>
              <a:rPr lang="en-US" sz="3199">
                <a:solidFill>
                  <a:srgbClr val="4BACAF"/>
                </a:solidFill>
                <a:latin typeface="Nourd Bold"/>
              </a:rPr>
              <a:t>6</a:t>
            </a:r>
          </a:p>
        </p:txBody>
      </p:sp>
      <p:sp>
        <p:nvSpPr>
          <p:cNvPr id="28" name="TextBox 28"/>
          <p:cNvSpPr txBox="1"/>
          <p:nvPr/>
        </p:nvSpPr>
        <p:spPr>
          <a:xfrm>
            <a:off x="3238477" y="2500116"/>
            <a:ext cx="1038622" cy="547370"/>
          </a:xfrm>
          <a:prstGeom prst="rect">
            <a:avLst/>
          </a:prstGeom>
        </p:spPr>
        <p:txBody>
          <a:bodyPr lIns="0" tIns="0" rIns="0" bIns="0" rtlCol="0" anchor="t">
            <a:spAutoFit/>
          </a:bodyPr>
          <a:lstStyle/>
          <a:p>
            <a:pPr algn="ctr">
              <a:lnSpc>
                <a:spcPts val="4479"/>
              </a:lnSpc>
              <a:spcBef>
                <a:spcPct val="0"/>
              </a:spcBef>
            </a:pPr>
            <a:r>
              <a:rPr lang="en-US" sz="3199">
                <a:solidFill>
                  <a:srgbClr val="4BACAF"/>
                </a:solidFill>
                <a:latin typeface="Nourd Bold"/>
              </a:rPr>
              <a:t>2</a:t>
            </a:r>
          </a:p>
        </p:txBody>
      </p:sp>
      <p:sp>
        <p:nvSpPr>
          <p:cNvPr id="29" name="TextBox 29"/>
          <p:cNvSpPr txBox="1"/>
          <p:nvPr/>
        </p:nvSpPr>
        <p:spPr>
          <a:xfrm>
            <a:off x="3816000" y="9574730"/>
            <a:ext cx="3657600" cy="198516"/>
          </a:xfrm>
          <a:prstGeom prst="rect">
            <a:avLst/>
          </a:prstGeom>
        </p:spPr>
        <p:txBody>
          <a:bodyPr lIns="0" tIns="0" rIns="0" bIns="0" rtlCol="0" anchor="t">
            <a:spAutoFit/>
          </a:bodyPr>
          <a:lstStyle/>
          <a:p>
            <a:pPr algn="ctr">
              <a:lnSpc>
                <a:spcPts val="1679"/>
              </a:lnSpc>
              <a:spcBef>
                <a:spcPct val="0"/>
              </a:spcBef>
            </a:pPr>
            <a:r>
              <a:rPr lang="en-US" sz="1200" dirty="0" err="1">
                <a:solidFill>
                  <a:srgbClr val="2F5C82"/>
                </a:solidFill>
                <a:latin typeface="+mj-ea"/>
                <a:ea typeface="+mj-ea"/>
              </a:rPr>
              <a:t>その他、ご質問等は担当部署宛までご連絡ください</a:t>
            </a:r>
            <a:r>
              <a:rPr lang="en-US" sz="1200" dirty="0">
                <a:solidFill>
                  <a:srgbClr val="2F5C82"/>
                </a:solidFill>
                <a:latin typeface="+mj-ea"/>
                <a:ea typeface="+mj-ea"/>
              </a:rPr>
              <a: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138</Words>
  <Application>Microsoft Office PowerPoint</Application>
  <PresentationFormat>ユーザー設定</PresentationFormat>
  <Paragraphs>41</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UDモトヤ明朝</vt:lpstr>
      <vt:lpstr>Nourd Bold</vt:lpstr>
      <vt:lpstr>Arial</vt:lpstr>
      <vt:lpstr>Calibri</vt:lpstr>
      <vt:lpstr>Office Theme</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インフル告知 A4</dc:title>
  <cp:lastModifiedBy>石渡敦朗</cp:lastModifiedBy>
  <cp:revision>3</cp:revision>
  <dcterms:created xsi:type="dcterms:W3CDTF">2006-08-16T00:00:00Z</dcterms:created>
  <dcterms:modified xsi:type="dcterms:W3CDTF">2024-08-05T08:43:22Z</dcterms:modified>
  <dc:identifier>DAFE4T8miZk</dc:identifier>
</cp:coreProperties>
</file>